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1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0" r:id="rId11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5A3BA890-0EDF-49E2-B251-7BD257EAB6BE}">
          <p14:sldIdLst>
            <p14:sldId id="256"/>
            <p14:sldId id="261"/>
            <p14:sldId id="258"/>
            <p14:sldId id="259"/>
          </p14:sldIdLst>
        </p14:section>
        <p14:section name="Seção sem Título" id="{F1D5E100-71D9-45E2-9AF8-C91D12FD3D0E}">
          <p14:sldIdLst>
            <p14:sldId id="262"/>
            <p14:sldId id="263"/>
            <p14:sldId id="264"/>
            <p14:sldId id="265"/>
            <p14:sldId id="266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8" autoAdjust="0"/>
  </p:normalViewPr>
  <p:slideViewPr>
    <p:cSldViewPr snapToGrid="0">
      <p:cViewPr varScale="1">
        <p:scale>
          <a:sx n="105" d="100"/>
          <a:sy n="105" d="100"/>
        </p:scale>
        <p:origin x="24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7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pt-BR" b="1" dirty="0"/>
            <a:t>Eficiência e Produtividade</a:t>
          </a:r>
          <a:r>
            <a:rPr lang="pt-BR" noProof="0" dirty="0"/>
            <a:t>	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pt-BR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pt-BR" noProof="0" dirty="0"/>
        </a:p>
      </dgm:t>
    </dgm:pt>
    <dgm:pt modelId="{0BEF68B8-1228-47BB-83B5-7B9CD1E3F84E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pt-BR" b="1" noProof="0" dirty="0"/>
            <a:t>Tomada</a:t>
          </a:r>
          <a:r>
            <a:rPr lang="pt-BR" noProof="0" dirty="0"/>
            <a:t> </a:t>
          </a:r>
          <a:r>
            <a:rPr lang="pt-BR" b="1" noProof="0" dirty="0"/>
            <a:t>de</a:t>
          </a:r>
          <a:r>
            <a:rPr lang="pt-BR" noProof="0" dirty="0"/>
            <a:t> </a:t>
          </a:r>
          <a:r>
            <a:rPr lang="pt-BR" b="1" dirty="0"/>
            <a:t>Decisões</a:t>
          </a:r>
          <a:endParaRPr lang="pt-BR" noProof="0" dirty="0"/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pt-BR" noProof="0" dirty="0"/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pt-BR" noProof="0" dirty="0"/>
        </a:p>
      </dgm:t>
    </dgm:pt>
    <dgm:pt modelId="{5605D28D-2CE6-4513-8566-952984E21E14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pt-BR" b="1" dirty="0"/>
            <a:t>Aplicações Diversas</a:t>
          </a:r>
          <a:endParaRPr lang="pt-BR" noProof="0" dirty="0"/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pt-BR" noProof="0" dirty="0"/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pt-BR" noProof="0" dirty="0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/>
      <dgm:spPr/>
    </dgm:pt>
    <dgm:pt modelId="{95DE6538-27BD-44AF-A1A8-CA8F6B10FDD2}" type="pres">
      <dgm:prSet presAssocID="{0BEF68B8-1228-47BB-83B5-7B9CD1E3F84E}" presName="text_2" presStyleLbl="node1" presStyleIdx="1" presStyleCnt="3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3"/>
      <dgm:spPr/>
    </dgm:pt>
    <dgm:pt modelId="{E131CE4A-9776-44F4-BC03-867682E21374}" type="pres">
      <dgm:prSet presAssocID="{5605D28D-2CE6-4513-8566-952984E21E14}" presName="text_3" presStyleLbl="node1" presStyleIdx="2" presStyleCnt="3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3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6F3F50-16DD-433C-84B9-59B4E3BF9A6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22BDF40-E83F-4341-8AFE-70A134A3CF45}">
      <dgm:prSet/>
      <dgm:spPr/>
      <dgm:t>
        <a:bodyPr/>
        <a:lstStyle/>
        <a:p>
          <a:r>
            <a:rPr lang="pt-BR" b="1" dirty="0"/>
            <a:t>Comunicação de Longo Alcance</a:t>
          </a:r>
          <a:r>
            <a:rPr lang="pt-BR" dirty="0"/>
            <a:t>: Ideal para aplicações IoT, suportando tecnologia </a:t>
          </a:r>
          <a:r>
            <a:rPr lang="pt-BR" dirty="0" err="1"/>
            <a:t>LoRaWAN</a:t>
          </a:r>
          <a:r>
            <a:rPr lang="pt-BR" dirty="0"/>
            <a:t>.</a:t>
          </a:r>
          <a:endParaRPr lang="en-US" dirty="0"/>
        </a:p>
      </dgm:t>
    </dgm:pt>
    <dgm:pt modelId="{CB648C1D-C709-40C0-8A0F-599C1BD63109}" type="parTrans" cxnId="{1A194A03-DD69-4DBE-A911-6C6F34E3A7ED}">
      <dgm:prSet/>
      <dgm:spPr/>
      <dgm:t>
        <a:bodyPr/>
        <a:lstStyle/>
        <a:p>
          <a:endParaRPr lang="en-US"/>
        </a:p>
      </dgm:t>
    </dgm:pt>
    <dgm:pt modelId="{CB08421C-E9B8-4074-9668-2E4A32E28245}" type="sibTrans" cxnId="{1A194A03-DD69-4DBE-A911-6C6F34E3A7ED}">
      <dgm:prSet/>
      <dgm:spPr/>
      <dgm:t>
        <a:bodyPr/>
        <a:lstStyle/>
        <a:p>
          <a:endParaRPr lang="en-US"/>
        </a:p>
      </dgm:t>
    </dgm:pt>
    <dgm:pt modelId="{5CCA19DD-57C5-4A67-A28B-EA2D63820074}">
      <dgm:prSet/>
      <dgm:spPr/>
      <dgm:t>
        <a:bodyPr/>
        <a:lstStyle/>
        <a:p>
          <a:r>
            <a:rPr lang="pt-BR" b="1"/>
            <a:t>Microcontrolador Integrado</a:t>
          </a:r>
          <a:r>
            <a:rPr lang="pt-BR"/>
            <a:t>: Processamento de dados e execução de software.</a:t>
          </a:r>
          <a:endParaRPr lang="en-US"/>
        </a:p>
      </dgm:t>
    </dgm:pt>
    <dgm:pt modelId="{0A8CBE87-D426-4332-A741-BAF28648C6AA}" type="parTrans" cxnId="{4C807B3D-B282-4B68-B48E-F7CD8171FCC4}">
      <dgm:prSet/>
      <dgm:spPr/>
      <dgm:t>
        <a:bodyPr/>
        <a:lstStyle/>
        <a:p>
          <a:endParaRPr lang="en-US"/>
        </a:p>
      </dgm:t>
    </dgm:pt>
    <dgm:pt modelId="{A1AEDD5D-0A69-49CF-B4A0-11B5E275BC43}" type="sibTrans" cxnId="{4C807B3D-B282-4B68-B48E-F7CD8171FCC4}">
      <dgm:prSet/>
      <dgm:spPr/>
      <dgm:t>
        <a:bodyPr/>
        <a:lstStyle/>
        <a:p>
          <a:endParaRPr lang="en-US"/>
        </a:p>
      </dgm:t>
    </dgm:pt>
    <dgm:pt modelId="{8606E22A-93F4-42B4-A196-EA06B6C32BD3}">
      <dgm:prSet/>
      <dgm:spPr/>
      <dgm:t>
        <a:bodyPr/>
        <a:lstStyle/>
        <a:p>
          <a:r>
            <a:rPr lang="pt-BR" b="1"/>
            <a:t>Conectividade e Custo</a:t>
          </a:r>
          <a:r>
            <a:rPr lang="pt-BR"/>
            <a:t>: Interface de comunicação serial e facilidade de uso.</a:t>
          </a:r>
          <a:endParaRPr lang="en-US"/>
        </a:p>
      </dgm:t>
    </dgm:pt>
    <dgm:pt modelId="{AE8907F5-8AAA-47D2-A581-BD140146249E}" type="parTrans" cxnId="{2D85E056-45A9-4B46-B816-26ED9E8E816D}">
      <dgm:prSet/>
      <dgm:spPr/>
      <dgm:t>
        <a:bodyPr/>
        <a:lstStyle/>
        <a:p>
          <a:endParaRPr lang="en-US"/>
        </a:p>
      </dgm:t>
    </dgm:pt>
    <dgm:pt modelId="{D1396951-7F3C-46BC-9ACD-C469DC2AD8D5}" type="sibTrans" cxnId="{2D85E056-45A9-4B46-B816-26ED9E8E816D}">
      <dgm:prSet/>
      <dgm:spPr/>
      <dgm:t>
        <a:bodyPr/>
        <a:lstStyle/>
        <a:p>
          <a:endParaRPr lang="en-US"/>
        </a:p>
      </dgm:t>
    </dgm:pt>
    <dgm:pt modelId="{9FC2E3DD-D9C3-4086-BA31-7759A156C4F0}" type="pres">
      <dgm:prSet presAssocID="{176F3F50-16DD-433C-84B9-59B4E3BF9A66}" presName="root" presStyleCnt="0">
        <dgm:presLayoutVars>
          <dgm:dir/>
          <dgm:resizeHandles val="exact"/>
        </dgm:presLayoutVars>
      </dgm:prSet>
      <dgm:spPr/>
    </dgm:pt>
    <dgm:pt modelId="{5DEAD103-9217-44BF-BF00-BC88F626B5C2}" type="pres">
      <dgm:prSet presAssocID="{622BDF40-E83F-4341-8AFE-70A134A3CF45}" presName="compNode" presStyleCnt="0"/>
      <dgm:spPr/>
    </dgm:pt>
    <dgm:pt modelId="{21870D5A-988D-4CD1-BFD8-7DA9059DC6EC}" type="pres">
      <dgm:prSet presAssocID="{622BDF40-E83F-4341-8AFE-70A134A3CF45}" presName="bgRect" presStyleLbl="bgShp" presStyleIdx="0" presStyleCnt="3"/>
      <dgm:spPr/>
    </dgm:pt>
    <dgm:pt modelId="{75591F6D-508C-43DA-93A8-F7AE5A99B17A}" type="pres">
      <dgm:prSet presAssocID="{622BDF40-E83F-4341-8AFE-70A134A3CF4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m fio"/>
        </a:ext>
      </dgm:extLst>
    </dgm:pt>
    <dgm:pt modelId="{9B12EAE7-4B09-4447-9CDC-6F582E308F53}" type="pres">
      <dgm:prSet presAssocID="{622BDF40-E83F-4341-8AFE-70A134A3CF45}" presName="spaceRect" presStyleCnt="0"/>
      <dgm:spPr/>
    </dgm:pt>
    <dgm:pt modelId="{221905F1-FA6F-4F01-898F-B6B0289741F6}" type="pres">
      <dgm:prSet presAssocID="{622BDF40-E83F-4341-8AFE-70A134A3CF45}" presName="parTx" presStyleLbl="revTx" presStyleIdx="0" presStyleCnt="3">
        <dgm:presLayoutVars>
          <dgm:chMax val="0"/>
          <dgm:chPref val="0"/>
        </dgm:presLayoutVars>
      </dgm:prSet>
      <dgm:spPr/>
    </dgm:pt>
    <dgm:pt modelId="{D1A17BBF-5DE6-4E16-BBE9-803E59C32BB4}" type="pres">
      <dgm:prSet presAssocID="{CB08421C-E9B8-4074-9668-2E4A32E28245}" presName="sibTrans" presStyleCnt="0"/>
      <dgm:spPr/>
    </dgm:pt>
    <dgm:pt modelId="{6A1C1855-2254-41D6-9E2B-616F96B8FF5B}" type="pres">
      <dgm:prSet presAssocID="{5CCA19DD-57C5-4A67-A28B-EA2D63820074}" presName="compNode" presStyleCnt="0"/>
      <dgm:spPr/>
    </dgm:pt>
    <dgm:pt modelId="{970DA891-4A93-4233-8F08-C9A29064F0F2}" type="pres">
      <dgm:prSet presAssocID="{5CCA19DD-57C5-4A67-A28B-EA2D63820074}" presName="bgRect" presStyleLbl="bgShp" presStyleIdx="1" presStyleCnt="3"/>
      <dgm:spPr/>
    </dgm:pt>
    <dgm:pt modelId="{16D3BEB5-D0A6-4C68-A730-B50FF6D6EE5A}" type="pres">
      <dgm:prSet presAssocID="{5CCA19DD-57C5-4A67-A28B-EA2D6382007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ador"/>
        </a:ext>
      </dgm:extLst>
    </dgm:pt>
    <dgm:pt modelId="{FCCB17A2-D4A9-4F06-B24B-671CE7C7B434}" type="pres">
      <dgm:prSet presAssocID="{5CCA19DD-57C5-4A67-A28B-EA2D63820074}" presName="spaceRect" presStyleCnt="0"/>
      <dgm:spPr/>
    </dgm:pt>
    <dgm:pt modelId="{C6C02801-A819-42DA-98D3-C3539F7A3EF5}" type="pres">
      <dgm:prSet presAssocID="{5CCA19DD-57C5-4A67-A28B-EA2D63820074}" presName="parTx" presStyleLbl="revTx" presStyleIdx="1" presStyleCnt="3">
        <dgm:presLayoutVars>
          <dgm:chMax val="0"/>
          <dgm:chPref val="0"/>
        </dgm:presLayoutVars>
      </dgm:prSet>
      <dgm:spPr/>
    </dgm:pt>
    <dgm:pt modelId="{921FD260-A736-4DFC-8286-8D12543D161C}" type="pres">
      <dgm:prSet presAssocID="{A1AEDD5D-0A69-49CF-B4A0-11B5E275BC43}" presName="sibTrans" presStyleCnt="0"/>
      <dgm:spPr/>
    </dgm:pt>
    <dgm:pt modelId="{30A3316E-D6F1-465E-9047-D8AC960B5B3B}" type="pres">
      <dgm:prSet presAssocID="{8606E22A-93F4-42B4-A196-EA06B6C32BD3}" presName="compNode" presStyleCnt="0"/>
      <dgm:spPr/>
    </dgm:pt>
    <dgm:pt modelId="{85CF5BA1-151D-451C-BB3B-5D3D584404BC}" type="pres">
      <dgm:prSet presAssocID="{8606E22A-93F4-42B4-A196-EA06B6C32BD3}" presName="bgRect" presStyleLbl="bgShp" presStyleIdx="2" presStyleCnt="3"/>
      <dgm:spPr/>
    </dgm:pt>
    <dgm:pt modelId="{AE4F8E9D-467A-4BC7-A557-18EF984F7C4D}" type="pres">
      <dgm:prSet presAssocID="{8606E22A-93F4-42B4-A196-EA06B6C32BD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340D059C-91DF-4218-ADFF-AEC0764C5DE4}" type="pres">
      <dgm:prSet presAssocID="{8606E22A-93F4-42B4-A196-EA06B6C32BD3}" presName="spaceRect" presStyleCnt="0"/>
      <dgm:spPr/>
    </dgm:pt>
    <dgm:pt modelId="{F6015E9D-5480-47C2-A340-C0516F0027A8}" type="pres">
      <dgm:prSet presAssocID="{8606E22A-93F4-42B4-A196-EA06B6C32BD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A194A03-DD69-4DBE-A911-6C6F34E3A7ED}" srcId="{176F3F50-16DD-433C-84B9-59B4E3BF9A66}" destId="{622BDF40-E83F-4341-8AFE-70A134A3CF45}" srcOrd="0" destOrd="0" parTransId="{CB648C1D-C709-40C0-8A0F-599C1BD63109}" sibTransId="{CB08421C-E9B8-4074-9668-2E4A32E28245}"/>
    <dgm:cxn modelId="{4C807B3D-B282-4B68-B48E-F7CD8171FCC4}" srcId="{176F3F50-16DD-433C-84B9-59B4E3BF9A66}" destId="{5CCA19DD-57C5-4A67-A28B-EA2D63820074}" srcOrd="1" destOrd="0" parTransId="{0A8CBE87-D426-4332-A741-BAF28648C6AA}" sibTransId="{A1AEDD5D-0A69-49CF-B4A0-11B5E275BC43}"/>
    <dgm:cxn modelId="{2D85E056-45A9-4B46-B816-26ED9E8E816D}" srcId="{176F3F50-16DD-433C-84B9-59B4E3BF9A66}" destId="{8606E22A-93F4-42B4-A196-EA06B6C32BD3}" srcOrd="2" destOrd="0" parTransId="{AE8907F5-8AAA-47D2-A581-BD140146249E}" sibTransId="{D1396951-7F3C-46BC-9ACD-C469DC2AD8D5}"/>
    <dgm:cxn modelId="{B03C759C-9952-47D0-BD04-C4DF751555C9}" type="presOf" srcId="{176F3F50-16DD-433C-84B9-59B4E3BF9A66}" destId="{9FC2E3DD-D9C3-4086-BA31-7759A156C4F0}" srcOrd="0" destOrd="0" presId="urn:microsoft.com/office/officeart/2018/2/layout/IconVerticalSolidList"/>
    <dgm:cxn modelId="{356223D7-0ABE-4990-ADF4-FD6957C525D1}" type="presOf" srcId="{8606E22A-93F4-42B4-A196-EA06B6C32BD3}" destId="{F6015E9D-5480-47C2-A340-C0516F0027A8}" srcOrd="0" destOrd="0" presId="urn:microsoft.com/office/officeart/2018/2/layout/IconVerticalSolidList"/>
    <dgm:cxn modelId="{8A9F0FD8-A44B-43A1-9A8A-FC989B5FBB6F}" type="presOf" srcId="{5CCA19DD-57C5-4A67-A28B-EA2D63820074}" destId="{C6C02801-A819-42DA-98D3-C3539F7A3EF5}" srcOrd="0" destOrd="0" presId="urn:microsoft.com/office/officeart/2018/2/layout/IconVerticalSolidList"/>
    <dgm:cxn modelId="{199FF3E7-0DBF-46C1-9474-AC8EFDA4886E}" type="presOf" srcId="{622BDF40-E83F-4341-8AFE-70A134A3CF45}" destId="{221905F1-FA6F-4F01-898F-B6B0289741F6}" srcOrd="0" destOrd="0" presId="urn:microsoft.com/office/officeart/2018/2/layout/IconVerticalSolidList"/>
    <dgm:cxn modelId="{608FD892-0610-4C5B-A3D3-F86A700C6E91}" type="presParOf" srcId="{9FC2E3DD-D9C3-4086-BA31-7759A156C4F0}" destId="{5DEAD103-9217-44BF-BF00-BC88F626B5C2}" srcOrd="0" destOrd="0" presId="urn:microsoft.com/office/officeart/2018/2/layout/IconVerticalSolidList"/>
    <dgm:cxn modelId="{5AC13873-E443-49CE-BAC0-0CC3FCE61F20}" type="presParOf" srcId="{5DEAD103-9217-44BF-BF00-BC88F626B5C2}" destId="{21870D5A-988D-4CD1-BFD8-7DA9059DC6EC}" srcOrd="0" destOrd="0" presId="urn:microsoft.com/office/officeart/2018/2/layout/IconVerticalSolidList"/>
    <dgm:cxn modelId="{9C042500-6C4C-4A3E-B87B-8E35640BDF58}" type="presParOf" srcId="{5DEAD103-9217-44BF-BF00-BC88F626B5C2}" destId="{75591F6D-508C-43DA-93A8-F7AE5A99B17A}" srcOrd="1" destOrd="0" presId="urn:microsoft.com/office/officeart/2018/2/layout/IconVerticalSolidList"/>
    <dgm:cxn modelId="{BC28A28C-345B-48D5-9920-48EEEF73DF7D}" type="presParOf" srcId="{5DEAD103-9217-44BF-BF00-BC88F626B5C2}" destId="{9B12EAE7-4B09-4447-9CDC-6F582E308F53}" srcOrd="2" destOrd="0" presId="urn:microsoft.com/office/officeart/2018/2/layout/IconVerticalSolidList"/>
    <dgm:cxn modelId="{5C1AF975-3D1A-42D3-BB83-2E9537B1476D}" type="presParOf" srcId="{5DEAD103-9217-44BF-BF00-BC88F626B5C2}" destId="{221905F1-FA6F-4F01-898F-B6B0289741F6}" srcOrd="3" destOrd="0" presId="urn:microsoft.com/office/officeart/2018/2/layout/IconVerticalSolidList"/>
    <dgm:cxn modelId="{4FB8FD9F-2793-470F-87B9-B85A2810248B}" type="presParOf" srcId="{9FC2E3DD-D9C3-4086-BA31-7759A156C4F0}" destId="{D1A17BBF-5DE6-4E16-BBE9-803E59C32BB4}" srcOrd="1" destOrd="0" presId="urn:microsoft.com/office/officeart/2018/2/layout/IconVerticalSolidList"/>
    <dgm:cxn modelId="{6F8C7844-CB29-419F-B669-648A9800518C}" type="presParOf" srcId="{9FC2E3DD-D9C3-4086-BA31-7759A156C4F0}" destId="{6A1C1855-2254-41D6-9E2B-616F96B8FF5B}" srcOrd="2" destOrd="0" presId="urn:microsoft.com/office/officeart/2018/2/layout/IconVerticalSolidList"/>
    <dgm:cxn modelId="{1CF4A748-4D5E-42F6-B487-786C5FD5A2A7}" type="presParOf" srcId="{6A1C1855-2254-41D6-9E2B-616F96B8FF5B}" destId="{970DA891-4A93-4233-8F08-C9A29064F0F2}" srcOrd="0" destOrd="0" presId="urn:microsoft.com/office/officeart/2018/2/layout/IconVerticalSolidList"/>
    <dgm:cxn modelId="{E2816C97-B155-4434-930F-487CDA310BEE}" type="presParOf" srcId="{6A1C1855-2254-41D6-9E2B-616F96B8FF5B}" destId="{16D3BEB5-D0A6-4C68-A730-B50FF6D6EE5A}" srcOrd="1" destOrd="0" presId="urn:microsoft.com/office/officeart/2018/2/layout/IconVerticalSolidList"/>
    <dgm:cxn modelId="{E45F66E6-A42F-4CAA-B5CE-18CA9BBA5244}" type="presParOf" srcId="{6A1C1855-2254-41D6-9E2B-616F96B8FF5B}" destId="{FCCB17A2-D4A9-4F06-B24B-671CE7C7B434}" srcOrd="2" destOrd="0" presId="urn:microsoft.com/office/officeart/2018/2/layout/IconVerticalSolidList"/>
    <dgm:cxn modelId="{B03E3AD2-4612-461F-B277-4BBF2E408C43}" type="presParOf" srcId="{6A1C1855-2254-41D6-9E2B-616F96B8FF5B}" destId="{C6C02801-A819-42DA-98D3-C3539F7A3EF5}" srcOrd="3" destOrd="0" presId="urn:microsoft.com/office/officeart/2018/2/layout/IconVerticalSolidList"/>
    <dgm:cxn modelId="{6B0BE8E7-F308-4029-A84D-655DF19465D0}" type="presParOf" srcId="{9FC2E3DD-D9C3-4086-BA31-7759A156C4F0}" destId="{921FD260-A736-4DFC-8286-8D12543D161C}" srcOrd="3" destOrd="0" presId="urn:microsoft.com/office/officeart/2018/2/layout/IconVerticalSolidList"/>
    <dgm:cxn modelId="{A6DAB05B-CE41-4D25-835E-ECE64554EEF0}" type="presParOf" srcId="{9FC2E3DD-D9C3-4086-BA31-7759A156C4F0}" destId="{30A3316E-D6F1-465E-9047-D8AC960B5B3B}" srcOrd="4" destOrd="0" presId="urn:microsoft.com/office/officeart/2018/2/layout/IconVerticalSolidList"/>
    <dgm:cxn modelId="{8B66B656-880B-4AD3-BD0E-928361258CCC}" type="presParOf" srcId="{30A3316E-D6F1-465E-9047-D8AC960B5B3B}" destId="{85CF5BA1-151D-451C-BB3B-5D3D584404BC}" srcOrd="0" destOrd="0" presId="urn:microsoft.com/office/officeart/2018/2/layout/IconVerticalSolidList"/>
    <dgm:cxn modelId="{323EDF96-C603-4659-B688-2849544EF378}" type="presParOf" srcId="{30A3316E-D6F1-465E-9047-D8AC960B5B3B}" destId="{AE4F8E9D-467A-4BC7-A557-18EF984F7C4D}" srcOrd="1" destOrd="0" presId="urn:microsoft.com/office/officeart/2018/2/layout/IconVerticalSolidList"/>
    <dgm:cxn modelId="{285E8039-209B-4CD1-BC8F-BC106F6AA279}" type="presParOf" srcId="{30A3316E-D6F1-465E-9047-D8AC960B5B3B}" destId="{340D059C-91DF-4218-ADFF-AEC0764C5DE4}" srcOrd="2" destOrd="0" presId="urn:microsoft.com/office/officeart/2018/2/layout/IconVerticalSolidList"/>
    <dgm:cxn modelId="{FF5FB0C0-8040-4D80-B667-E59D8E99DC10}" type="presParOf" srcId="{30A3316E-D6F1-465E-9047-D8AC960B5B3B}" destId="{F6015E9D-5480-47C2-A340-C0516F0027A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96568" y="356393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78740" rIns="78740" bIns="78740" numCol="1" spcCol="1270" rtlCol="0" anchor="ctr" anchorCtr="0">
          <a:noAutofit/>
        </a:bodyPr>
        <a:lstStyle/>
        <a:p>
          <a:pPr marL="0" lvl="0" indent="0" algn="l" defTabSz="1377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b="1" kern="1200" dirty="0"/>
            <a:t>Eficiência e Produtividade</a:t>
          </a:r>
          <a:r>
            <a:rPr lang="pt-BR" sz="3100" kern="1200" noProof="0" dirty="0"/>
            <a:t>	</a:t>
          </a:r>
        </a:p>
      </dsp:txBody>
      <dsp:txXfrm>
        <a:off x="496568" y="356393"/>
        <a:ext cx="6310391" cy="712787"/>
      </dsp:txXfrm>
    </dsp:sp>
    <dsp:sp modelId="{07CB3071-D555-47DA-A36A-69EB91531FD8}">
      <dsp:nvSpPr>
        <dsp:cNvPr id="0" name=""/>
        <dsp:cNvSpPr/>
      </dsp:nvSpPr>
      <dsp:spPr>
        <a:xfrm>
          <a:off x="51076" y="267295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55666" y="1425575"/>
          <a:ext cx="6051292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78740" rIns="78740" bIns="78740" numCol="1" spcCol="1270" rtlCol="0" anchor="ctr" anchorCtr="0">
          <a:noAutofit/>
        </a:bodyPr>
        <a:lstStyle/>
        <a:p>
          <a:pPr marL="0" lvl="0" indent="0" algn="l" defTabSz="1377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b="1" kern="1200" noProof="0" dirty="0"/>
            <a:t>Tomada</a:t>
          </a:r>
          <a:r>
            <a:rPr lang="pt-BR" sz="3100" kern="1200" noProof="0" dirty="0"/>
            <a:t> </a:t>
          </a:r>
          <a:r>
            <a:rPr lang="pt-BR" sz="3100" b="1" kern="1200" noProof="0" dirty="0"/>
            <a:t>de</a:t>
          </a:r>
          <a:r>
            <a:rPr lang="pt-BR" sz="3100" kern="1200" noProof="0" dirty="0"/>
            <a:t> </a:t>
          </a:r>
          <a:r>
            <a:rPr lang="pt-BR" sz="3100" b="1" kern="1200" dirty="0"/>
            <a:t>Decisões</a:t>
          </a:r>
          <a:endParaRPr lang="pt-BR" sz="3100" kern="1200" noProof="0" dirty="0"/>
        </a:p>
      </dsp:txBody>
      <dsp:txXfrm>
        <a:off x="755666" y="1425575"/>
        <a:ext cx="6051292" cy="712787"/>
      </dsp:txXfrm>
    </dsp:sp>
    <dsp:sp modelId="{3F8116AC-FAC3-4E95-9865-93CCFEB191B9}">
      <dsp:nvSpPr>
        <dsp:cNvPr id="0" name=""/>
        <dsp:cNvSpPr/>
      </dsp:nvSpPr>
      <dsp:spPr>
        <a:xfrm>
          <a:off x="310174" y="1336476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496568" y="2494756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78740" rIns="78740" bIns="78740" numCol="1" spcCol="1270" rtlCol="0" anchor="ctr" anchorCtr="0">
          <a:noAutofit/>
        </a:bodyPr>
        <a:lstStyle/>
        <a:p>
          <a:pPr marL="0" lvl="0" indent="0" algn="l" defTabSz="1377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b="1" kern="1200" dirty="0"/>
            <a:t>Aplicações Diversas</a:t>
          </a:r>
          <a:endParaRPr lang="pt-BR" sz="3100" kern="1200" noProof="0" dirty="0"/>
        </a:p>
      </dsp:txBody>
      <dsp:txXfrm>
        <a:off x="496568" y="2494756"/>
        <a:ext cx="6310391" cy="712787"/>
      </dsp:txXfrm>
    </dsp:sp>
    <dsp:sp modelId="{A965097E-32F1-4AB8-8C4E-2814A7596B2F}">
      <dsp:nvSpPr>
        <dsp:cNvPr id="0" name=""/>
        <dsp:cNvSpPr/>
      </dsp:nvSpPr>
      <dsp:spPr>
        <a:xfrm>
          <a:off x="51076" y="2405658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870D5A-988D-4CD1-BFD8-7DA9059DC6EC}">
      <dsp:nvSpPr>
        <dsp:cNvPr id="0" name=""/>
        <dsp:cNvSpPr/>
      </dsp:nvSpPr>
      <dsp:spPr>
        <a:xfrm>
          <a:off x="0" y="513"/>
          <a:ext cx="11292840" cy="120107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591F6D-508C-43DA-93A8-F7AE5A99B17A}">
      <dsp:nvSpPr>
        <dsp:cNvPr id="0" name=""/>
        <dsp:cNvSpPr/>
      </dsp:nvSpPr>
      <dsp:spPr>
        <a:xfrm>
          <a:off x="363326" y="270755"/>
          <a:ext cx="660592" cy="6605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1905F1-FA6F-4F01-898F-B6B0289741F6}">
      <dsp:nvSpPr>
        <dsp:cNvPr id="0" name=""/>
        <dsp:cNvSpPr/>
      </dsp:nvSpPr>
      <dsp:spPr>
        <a:xfrm>
          <a:off x="1387245" y="513"/>
          <a:ext cx="9905594" cy="1201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114" tIns="127114" rIns="127114" bIns="12711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b="1" kern="1200" dirty="0"/>
            <a:t>Comunicação de Longo Alcance</a:t>
          </a:r>
          <a:r>
            <a:rPr lang="pt-BR" sz="2500" kern="1200" dirty="0"/>
            <a:t>: Ideal para aplicações IoT, suportando tecnologia </a:t>
          </a:r>
          <a:r>
            <a:rPr lang="pt-BR" sz="2500" kern="1200" dirty="0" err="1"/>
            <a:t>LoRaWAN</a:t>
          </a:r>
          <a:r>
            <a:rPr lang="pt-BR" sz="2500" kern="1200" dirty="0"/>
            <a:t>.</a:t>
          </a:r>
          <a:endParaRPr lang="en-US" sz="2500" kern="1200" dirty="0"/>
        </a:p>
      </dsp:txBody>
      <dsp:txXfrm>
        <a:off x="1387245" y="513"/>
        <a:ext cx="9905594" cy="1201078"/>
      </dsp:txXfrm>
    </dsp:sp>
    <dsp:sp modelId="{970DA891-4A93-4233-8F08-C9A29064F0F2}">
      <dsp:nvSpPr>
        <dsp:cNvPr id="0" name=""/>
        <dsp:cNvSpPr/>
      </dsp:nvSpPr>
      <dsp:spPr>
        <a:xfrm>
          <a:off x="0" y="1501860"/>
          <a:ext cx="11292840" cy="120107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D3BEB5-D0A6-4C68-A730-B50FF6D6EE5A}">
      <dsp:nvSpPr>
        <dsp:cNvPr id="0" name=""/>
        <dsp:cNvSpPr/>
      </dsp:nvSpPr>
      <dsp:spPr>
        <a:xfrm>
          <a:off x="363326" y="1772103"/>
          <a:ext cx="660592" cy="6605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C02801-A819-42DA-98D3-C3539F7A3EF5}">
      <dsp:nvSpPr>
        <dsp:cNvPr id="0" name=""/>
        <dsp:cNvSpPr/>
      </dsp:nvSpPr>
      <dsp:spPr>
        <a:xfrm>
          <a:off x="1387245" y="1501860"/>
          <a:ext cx="9905594" cy="1201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114" tIns="127114" rIns="127114" bIns="12711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b="1" kern="1200"/>
            <a:t>Microcontrolador Integrado</a:t>
          </a:r>
          <a:r>
            <a:rPr lang="pt-BR" sz="2500" kern="1200"/>
            <a:t>: Processamento de dados e execução de software.</a:t>
          </a:r>
          <a:endParaRPr lang="en-US" sz="2500" kern="1200"/>
        </a:p>
      </dsp:txBody>
      <dsp:txXfrm>
        <a:off x="1387245" y="1501860"/>
        <a:ext cx="9905594" cy="1201078"/>
      </dsp:txXfrm>
    </dsp:sp>
    <dsp:sp modelId="{85CF5BA1-151D-451C-BB3B-5D3D584404BC}">
      <dsp:nvSpPr>
        <dsp:cNvPr id="0" name=""/>
        <dsp:cNvSpPr/>
      </dsp:nvSpPr>
      <dsp:spPr>
        <a:xfrm>
          <a:off x="0" y="3003208"/>
          <a:ext cx="11292840" cy="120107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4F8E9D-467A-4BC7-A557-18EF984F7C4D}">
      <dsp:nvSpPr>
        <dsp:cNvPr id="0" name=""/>
        <dsp:cNvSpPr/>
      </dsp:nvSpPr>
      <dsp:spPr>
        <a:xfrm>
          <a:off x="363326" y="3273451"/>
          <a:ext cx="660592" cy="6605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15E9D-5480-47C2-A340-C0516F0027A8}">
      <dsp:nvSpPr>
        <dsp:cNvPr id="0" name=""/>
        <dsp:cNvSpPr/>
      </dsp:nvSpPr>
      <dsp:spPr>
        <a:xfrm>
          <a:off x="1387245" y="3003208"/>
          <a:ext cx="9905594" cy="1201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114" tIns="127114" rIns="127114" bIns="12711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b="1" kern="1200"/>
            <a:t>Conectividade e Custo</a:t>
          </a:r>
          <a:r>
            <a:rPr lang="pt-BR" sz="2500" kern="1200"/>
            <a:t>: Interface de comunicação serial e facilidade de uso.</a:t>
          </a:r>
          <a:endParaRPr lang="en-US" sz="2500" kern="1200"/>
        </a:p>
      </dsp:txBody>
      <dsp:txXfrm>
        <a:off x="1387245" y="3003208"/>
        <a:ext cx="9905594" cy="12010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517C7B7-34F5-4531-9889-28687F60FAC8}" type="datetime1">
              <a:rPr lang="pt-BR" smtClean="0"/>
              <a:t>21/05/2024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C3EC75-555C-481D-9088-738CE6DDFC83}" type="datetime1">
              <a:rPr lang="pt-BR" smtClean="0"/>
              <a:pPr/>
              <a:t>21/05/2024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339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2AF5B136-74F1-42D3-987D-A097EEF8F2FE}" type="datetime1">
              <a:rPr lang="pt-BR" noProof="0" smtClean="0"/>
              <a:t>21/05/2024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229B074-15EB-43FB-8347-3A734D799093}" type="datetime1">
              <a:rPr lang="pt-BR" noProof="0" smtClean="0"/>
              <a:t>21/05/2024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36303E3-8DE9-4C2D-91EE-6F377AE582A8}" type="datetime1">
              <a:rPr lang="pt-BR" noProof="0" smtClean="0"/>
              <a:t>21/05/2024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4AF3F4-81C7-4F15-8991-6D0E8D06651A}" type="datetime1">
              <a:rPr lang="pt-BR" noProof="0" smtClean="0"/>
              <a:t>21/05/2024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6E2946E4-8964-43BF-B1D5-4261B83248E5}" type="datetime1">
              <a:rPr lang="pt-BR" noProof="0" smtClean="0"/>
              <a:t>21/05/2024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C9F420-083C-437A-9265-7F13EB97C6A2}" type="datetime1">
              <a:rPr lang="pt-BR" noProof="0" smtClean="0"/>
              <a:t>21/05/2024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ítulo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07AF20-ED70-4B21-B799-75BB5818AB43}" type="datetime1">
              <a:rPr lang="pt-BR" noProof="0" smtClean="0"/>
              <a:t>21/05/2024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D33D876-8C34-42FC-BFF7-457557B97BB7}" type="datetime1">
              <a:rPr lang="pt-BR" noProof="0" smtClean="0"/>
              <a:t>21/05/2024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7" name="Retângulo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92437E-206F-4A1C-947F-806A50A40B88}" type="datetime1">
              <a:rPr lang="pt-BR" noProof="0" smtClean="0"/>
              <a:t>21/05/2024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036DDBC-F1EF-4D09-A533-5995BC167053}" type="datetime1">
              <a:rPr lang="pt-BR" noProof="0" smtClean="0"/>
              <a:t>21/05/2024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FDDC01-A1CF-4C3A-BE96-FBC60101324D}" type="datetime1">
              <a:rPr lang="pt-BR" noProof="0" smtClean="0"/>
              <a:t>21/05/2024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52266794-2CD5-4ED3-94F8-8B8DC65FDDE3}" type="datetime1">
              <a:rPr lang="pt-BR" noProof="0" smtClean="0"/>
              <a:t>21/05/2024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9" name="Retângu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tângu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tângu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en/software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tângulo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7" name="Imagem 6" descr="Conexões Digitai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</p:grpSp>
      <p:sp>
        <p:nvSpPr>
          <p:cNvPr id="22" name="Retângulo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pt-BR" sz="6000" dirty="0">
                <a:solidFill>
                  <a:schemeClr val="bg1"/>
                </a:solidFill>
              </a:rPr>
              <a:t>A internet das coisas (</a:t>
            </a:r>
            <a:r>
              <a:rPr lang="pt-BR" sz="6000" dirty="0" err="1">
                <a:solidFill>
                  <a:schemeClr val="bg1"/>
                </a:solidFill>
              </a:rPr>
              <a:t>Iot</a:t>
            </a:r>
            <a:r>
              <a:rPr lang="pt-BR" sz="60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7CEBFF"/>
                </a:solidFill>
              </a:rPr>
              <a:t>Programando seu 1º dispositivo IoT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tângulo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FFF"/>
                </a:solidFill>
              </a:rPr>
              <a:t>Obrigado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 rtlCol="0">
            <a:normAutofit/>
          </a:bodyPr>
          <a:lstStyle/>
          <a:p>
            <a:pPr rtl="0"/>
            <a:endParaRPr lang="pt-BR" dirty="0">
              <a:solidFill>
                <a:schemeClr val="bg2"/>
              </a:solidFill>
            </a:endParaRPr>
          </a:p>
          <a:p>
            <a:pPr rtl="0"/>
            <a:endParaRPr lang="pt-BR" dirty="0">
              <a:solidFill>
                <a:schemeClr val="bg2"/>
              </a:solidFill>
            </a:endParaRPr>
          </a:p>
          <a:p>
            <a:pPr rtl="0"/>
            <a:endParaRPr lang="pt-BR" dirty="0">
              <a:solidFill>
                <a:schemeClr val="bg2"/>
              </a:solidFill>
            </a:endParaRPr>
          </a:p>
        </p:txBody>
      </p:sp>
      <p:pic>
        <p:nvPicPr>
          <p:cNvPr id="5" name="Imagem 4" descr="Números Digitai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tângulo 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Objetivos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CDD46DF-5A95-EEF0-93FC-7B2ACB7ECACF}"/>
              </a:ext>
            </a:extLst>
          </p:cNvPr>
          <p:cNvSpPr txBox="1"/>
          <p:nvPr/>
        </p:nvSpPr>
        <p:spPr>
          <a:xfrm>
            <a:off x="1936692" y="2587752"/>
            <a:ext cx="910018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Introdução à Internet das Coisas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Conhecendo Hardwares e Softwares de Desenvolvimento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Programação e Controle de Dispositivos IoT</a:t>
            </a:r>
          </a:p>
          <a:p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Contextualização</a:t>
            </a:r>
          </a:p>
        </p:txBody>
      </p:sp>
      <p:pic>
        <p:nvPicPr>
          <p:cNvPr id="6" name="Espaço Reservado para Conteúdo 5" descr="Luzes da cidade focadas em lupa">
            <a:extLst>
              <a:ext uri="{FF2B5EF4-FFF2-40B4-BE49-F238E27FC236}">
                <a16:creationId xmlns:a16="http://schemas.microsoft.com/office/drawing/2014/main" id="{6311FF2E-2A63-ECB9-9DF2-FD3576DE1A7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81025" y="2236964"/>
            <a:ext cx="5422900" cy="3614384"/>
          </a:xfr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BFBC979-D877-B71F-1847-B88DE1A416F9}"/>
              </a:ext>
            </a:extLst>
          </p:cNvPr>
          <p:cNvSpPr txBox="1"/>
          <p:nvPr/>
        </p:nvSpPr>
        <p:spPr>
          <a:xfrm>
            <a:off x="6096000" y="2612995"/>
            <a:ext cx="58552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Definição da IoT: </a:t>
            </a:r>
          </a:p>
          <a:p>
            <a:r>
              <a:rPr lang="pt-BR" dirty="0"/>
              <a:t>A Internet das Coisas (IoT) refere-se à interconexão de dispositivos físicos com a internet, permitindo a coleta e troca de dados em tempo real.</a:t>
            </a:r>
          </a:p>
          <a:p>
            <a:endParaRPr lang="pt-BR" dirty="0"/>
          </a:p>
          <a:p>
            <a:r>
              <a:rPr lang="pt-BR" dirty="0"/>
              <a:t>Impacto na Vida Diária: </a:t>
            </a:r>
          </a:p>
          <a:p>
            <a:r>
              <a:rPr lang="pt-BR" dirty="0"/>
              <a:t>A IoT transforma objetos comuns em "inteligentes", possibilitando automação de tarefas, otimização de processos e geração de insights valiosos para melhorar a qualidade de vida.</a:t>
            </a:r>
          </a:p>
        </p:txBody>
      </p:sp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tângulo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8" name="Espaço Reservado para Conteúdo 4" descr="Números Digitai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BR" dirty="0"/>
              <a:t>Benefícios da IOT</a:t>
            </a:r>
          </a:p>
        </p:txBody>
      </p:sp>
      <p:graphicFrame>
        <p:nvGraphicFramePr>
          <p:cNvPr id="6" name="Espaço Reservado para Conteúdo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5427368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AE4E3D-750C-52D1-5218-D569363E1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 da </a:t>
            </a:r>
            <a:r>
              <a:rPr lang="pt-BR" dirty="0" err="1"/>
              <a:t>Iot</a:t>
            </a:r>
            <a:r>
              <a:rPr lang="pt-BR" dirty="0"/>
              <a:t> em diferentes setores</a:t>
            </a:r>
          </a:p>
        </p:txBody>
      </p:sp>
      <p:pic>
        <p:nvPicPr>
          <p:cNvPr id="9" name="Espaço Reservado para Conteúdo 8" descr="Fazendeiro em campo de trigo">
            <a:extLst>
              <a:ext uri="{FF2B5EF4-FFF2-40B4-BE49-F238E27FC236}">
                <a16:creationId xmlns:a16="http://schemas.microsoft.com/office/drawing/2014/main" id="{7EE88E6B-EFE2-845C-0221-27FA20C7B5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8290" y="2410297"/>
            <a:ext cx="2628900" cy="157996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m 10" descr="Trabalhador da construção civil cortando metal">
            <a:extLst>
              <a:ext uri="{FF2B5EF4-FFF2-40B4-BE49-F238E27FC236}">
                <a16:creationId xmlns:a16="http://schemas.microsoft.com/office/drawing/2014/main" id="{6C58C77B-D108-7981-C27B-200A96311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753" y="2410297"/>
            <a:ext cx="2629813" cy="141249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Imagem 13" descr="Vista aérea da cidade">
            <a:extLst>
              <a:ext uri="{FF2B5EF4-FFF2-40B4-BE49-F238E27FC236}">
                <a16:creationId xmlns:a16="http://schemas.microsoft.com/office/drawing/2014/main" id="{68431389-DB26-F614-DB4C-B2912A1D3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191" y="4301341"/>
            <a:ext cx="2510671" cy="141249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Imagem 15" descr="Pessoa com estetoscópio usando tablet">
            <a:extLst>
              <a:ext uri="{FF2B5EF4-FFF2-40B4-BE49-F238E27FC236}">
                <a16:creationId xmlns:a16="http://schemas.microsoft.com/office/drawing/2014/main" id="{3A296AD6-4D4E-BAB3-389D-9235EB2D7C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6079" y="4301341"/>
            <a:ext cx="2628900" cy="178558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58830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C70CE4-51CA-6952-43F1-35E6B97DE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b="0" kern="1200" cap="all">
                <a:latin typeface="+mj-lt"/>
                <a:ea typeface="+mj-ea"/>
                <a:cs typeface="+mj-cs"/>
              </a:rPr>
              <a:t>Conhecendo Hardwares e Softwares de Desenvolvimento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CB96AD4-86F7-A611-1BE4-06CF26A14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/>
          <a:lstStyle/>
          <a:p>
            <a:r>
              <a:rPr lang="en-US" dirty="0" err="1"/>
              <a:t>Arquitetura</a:t>
            </a:r>
            <a:r>
              <a:rPr lang="en-US" dirty="0"/>
              <a:t> de um Sistema IoT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61C3B19-1390-09CA-6896-97D3BE195C4D}"/>
              </a:ext>
            </a:extLst>
          </p:cNvPr>
          <p:cNvSpPr txBox="1"/>
          <p:nvPr/>
        </p:nvSpPr>
        <p:spPr>
          <a:xfrm>
            <a:off x="581194" y="2926052"/>
            <a:ext cx="5393100" cy="29349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pt-BR" b="1" dirty="0">
                <a:solidFill>
                  <a:schemeClr val="tx2"/>
                </a:solidFill>
              </a:rPr>
              <a:t>Arquitetura de um Sistema IoT</a:t>
            </a:r>
          </a:p>
          <a:p>
            <a: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pt-BR" b="1" dirty="0">
                <a:solidFill>
                  <a:schemeClr val="tx2"/>
                </a:solidFill>
              </a:rPr>
              <a:t>Sensores e Atuadores</a:t>
            </a:r>
            <a:r>
              <a:rPr lang="pt-BR" dirty="0">
                <a:solidFill>
                  <a:schemeClr val="tx2"/>
                </a:solidFill>
              </a:rPr>
              <a:t>: Coleta de dados do ambiente físico e controle de dispositivos físicos.</a:t>
            </a:r>
          </a:p>
          <a:p>
            <a: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pt-BR" b="1" dirty="0">
                <a:solidFill>
                  <a:schemeClr val="tx2"/>
                </a:solidFill>
              </a:rPr>
              <a:t>Unidade de Processamento e Conectividade</a:t>
            </a:r>
            <a:r>
              <a:rPr lang="pt-BR" dirty="0">
                <a:solidFill>
                  <a:schemeClr val="tx2"/>
                </a:solidFill>
              </a:rPr>
              <a:t>: Processamento de dados e conexão à internet.</a:t>
            </a:r>
          </a:p>
          <a:p>
            <a: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pt-BR" b="1" dirty="0">
                <a:solidFill>
                  <a:schemeClr val="tx2"/>
                </a:solidFill>
              </a:rPr>
              <a:t>Plataforma em Nuvem</a:t>
            </a:r>
            <a:r>
              <a:rPr lang="pt-BR" dirty="0">
                <a:solidFill>
                  <a:schemeClr val="tx2"/>
                </a:solidFill>
              </a:rPr>
              <a:t>: Armazenamento e processamento de dados, fornecendo ferramentas para análise.</a:t>
            </a:r>
          </a:p>
          <a:p>
            <a: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pt-BR" b="1" dirty="0">
              <a:solidFill>
                <a:schemeClr val="tx2"/>
              </a:solidFill>
            </a:endParaRPr>
          </a:p>
          <a:p>
            <a: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pt-B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256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E65658-925C-4F36-F326-920BEA0A1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2296"/>
            <a:ext cx="10876240" cy="699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b="0" kern="1200" cap="all" dirty="0">
                <a:latin typeface="+mj-lt"/>
                <a:ea typeface="+mj-ea"/>
                <a:cs typeface="+mj-cs"/>
              </a:rPr>
              <a:t> Módulo </a:t>
            </a:r>
            <a:r>
              <a:rPr lang="pt-BR" b="0" kern="1200" cap="all" dirty="0" err="1">
                <a:latin typeface="+mj-lt"/>
                <a:ea typeface="+mj-ea"/>
                <a:cs typeface="+mj-cs"/>
              </a:rPr>
              <a:t>LoRa</a:t>
            </a:r>
            <a:r>
              <a:rPr lang="pt-BR" b="0" kern="1200" cap="all" dirty="0">
                <a:latin typeface="+mj-lt"/>
                <a:ea typeface="+mj-ea"/>
                <a:cs typeface="+mj-cs"/>
              </a:rPr>
              <a:t> 32: Características e Funcionamento</a:t>
            </a:r>
          </a:p>
        </p:txBody>
      </p:sp>
      <p:graphicFrame>
        <p:nvGraphicFramePr>
          <p:cNvPr id="6" name="CaixaDeTexto 3">
            <a:extLst>
              <a:ext uri="{FF2B5EF4-FFF2-40B4-BE49-F238E27FC236}">
                <a16:creationId xmlns:a16="http://schemas.microsoft.com/office/drawing/2014/main" id="{262F5C87-7B14-F8A4-C001-B465FB0E04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8352917"/>
              </p:ext>
            </p:extLst>
          </p:nvPr>
        </p:nvGraphicFramePr>
        <p:xfrm>
          <a:off x="447816" y="601200"/>
          <a:ext cx="11292840" cy="42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906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6306C2-A232-B431-3528-18366A739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Ambiente de desenvolvimento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8E6FFF5-F33D-AB0E-CD2B-B3262AEF11C7}"/>
              </a:ext>
            </a:extLst>
          </p:cNvPr>
          <p:cNvSpPr txBox="1"/>
          <p:nvPr/>
        </p:nvSpPr>
        <p:spPr>
          <a:xfrm>
            <a:off x="1280160" y="3044952"/>
            <a:ext cx="1651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Arduino IDE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91EC62-4D44-1160-1F50-3BDA0C180FF7}"/>
              </a:ext>
            </a:extLst>
          </p:cNvPr>
          <p:cNvSpPr txBox="1"/>
          <p:nvPr/>
        </p:nvSpPr>
        <p:spPr>
          <a:xfrm>
            <a:off x="5550408" y="3044951"/>
            <a:ext cx="3498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hlinkClick r:id="rId2"/>
              </a:rPr>
              <a:t>https://www.arduino.cc/en/software</a:t>
            </a:r>
            <a:endParaRPr lang="pt-BR" dirty="0"/>
          </a:p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8CF0BC0-C04E-103B-5175-D8D247A9280C}"/>
              </a:ext>
            </a:extLst>
          </p:cNvPr>
          <p:cNvSpPr txBox="1"/>
          <p:nvPr/>
        </p:nvSpPr>
        <p:spPr>
          <a:xfrm>
            <a:off x="1143000" y="4096512"/>
            <a:ext cx="374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Linguagem de Programação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327E089-4CE8-F71F-738C-81A584DDCBD9}"/>
              </a:ext>
            </a:extLst>
          </p:cNvPr>
          <p:cNvSpPr txBox="1"/>
          <p:nvPr/>
        </p:nvSpPr>
        <p:spPr>
          <a:xfrm>
            <a:off x="5550408" y="4096512"/>
            <a:ext cx="6078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Repositórios dos códigos: https://github.com/alexdonay/arduino</a:t>
            </a:r>
          </a:p>
        </p:txBody>
      </p:sp>
    </p:spTree>
    <p:extLst>
      <p:ext uri="{BB962C8B-B14F-4D97-AF65-F5344CB8AC3E}">
        <p14:creationId xmlns:p14="http://schemas.microsoft.com/office/powerpoint/2010/main" val="2486587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1203F0-BDBE-FB20-0B47-C416D8303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 práticos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328ABC1-47AD-4429-C851-0FF8BB304002}"/>
              </a:ext>
            </a:extLst>
          </p:cNvPr>
          <p:cNvSpPr txBox="1"/>
          <p:nvPr/>
        </p:nvSpPr>
        <p:spPr>
          <a:xfrm>
            <a:off x="731520" y="2542032"/>
            <a:ext cx="10808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Blink</a:t>
            </a: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140BB58-0D51-8A9A-238F-567464072A8D}"/>
              </a:ext>
            </a:extLst>
          </p:cNvPr>
          <p:cNvSpPr txBox="1"/>
          <p:nvPr/>
        </p:nvSpPr>
        <p:spPr>
          <a:xfrm>
            <a:off x="731520" y="3216164"/>
            <a:ext cx="10808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Escrever na tela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183145D-C993-08EA-D70E-3B98CF73E821}"/>
              </a:ext>
            </a:extLst>
          </p:cNvPr>
          <p:cNvSpPr txBox="1"/>
          <p:nvPr/>
        </p:nvSpPr>
        <p:spPr>
          <a:xfrm>
            <a:off x="731520" y="4040600"/>
            <a:ext cx="10808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Enviar mensagem pela internet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E9CFA10-B334-2844-1015-503BA4E72C1A}"/>
              </a:ext>
            </a:extLst>
          </p:cNvPr>
          <p:cNvSpPr txBox="1"/>
          <p:nvPr/>
        </p:nvSpPr>
        <p:spPr>
          <a:xfrm>
            <a:off x="731520" y="5091946"/>
            <a:ext cx="10808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Clima Caxias do sul</a:t>
            </a:r>
          </a:p>
        </p:txBody>
      </p:sp>
    </p:spTree>
    <p:extLst>
      <p:ext uri="{BB962C8B-B14F-4D97-AF65-F5344CB8AC3E}">
        <p14:creationId xmlns:p14="http://schemas.microsoft.com/office/powerpoint/2010/main" val="1114004866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8438_TF56390039_Win32" id="{FCB14B3E-2B92-48B8-A334-05E7A8EE34E1}" vid="{B6EC9E21-8C82-4EB1-BBE7-A370F785D0C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{4C737A0B-A6BA-4DBA-AE78-411F65B904EB}tf56390039_win32</Template>
  <TotalTime>155</TotalTime>
  <Words>274</Words>
  <Application>Microsoft Office PowerPoint</Application>
  <PresentationFormat>Widescreen</PresentationFormat>
  <Paragraphs>44</Paragraphs>
  <Slides>10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Calibri</vt:lpstr>
      <vt:lpstr>Gill Sans MT</vt:lpstr>
      <vt:lpstr>Wingdings 2</vt:lpstr>
      <vt:lpstr>Personalizado</vt:lpstr>
      <vt:lpstr>A internet das coisas (Iot)</vt:lpstr>
      <vt:lpstr>Objetivos</vt:lpstr>
      <vt:lpstr>Contextualização</vt:lpstr>
      <vt:lpstr>Benefícios da IOT</vt:lpstr>
      <vt:lpstr>Aplicações da Iot em diferentes setores</vt:lpstr>
      <vt:lpstr>Conhecendo Hardwares e Softwares de Desenvolvimento</vt:lpstr>
      <vt:lpstr> Módulo LoRa 32: Características e Funcionamento</vt:lpstr>
      <vt:lpstr>Ambiente de desenvolvimento</vt:lpstr>
      <vt:lpstr>Exemplos práticos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internet das coisas (Iot)</dc:title>
  <dc:creator>Alexsander Donay</dc:creator>
  <cp:lastModifiedBy>Alexsander Donay</cp:lastModifiedBy>
  <cp:revision>2</cp:revision>
  <dcterms:created xsi:type="dcterms:W3CDTF">2024-04-27T20:23:26Z</dcterms:created>
  <dcterms:modified xsi:type="dcterms:W3CDTF">2024-05-21T23:37:12Z</dcterms:modified>
</cp:coreProperties>
</file>